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Average"/>
      <p:regular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Average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9201b1c292_0_9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9201b1c292_0_9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9201b1c292_0_2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9201b1c292_0_2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9201b1c292_0_2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9201b1c292_0_2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9201b1c292_0_22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9201b1c292_0_2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9201b1c292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9201b1c292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9201b1c292_0_2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9201b1c292_0_2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9201b1c292_0_2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9201b1c292_0_2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9201b1c292_0_2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9201b1c292_0_2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9040d56f0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9040d56f0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9040d56f0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9040d56f0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9040d56f0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9040d56f0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9201b1c292_0_2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9201b1c292_0_2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9201b1c292_0_2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9201b1c292_0_2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Fisrt</a:t>
            </a:r>
            <a:r>
              <a:rPr lang="en"/>
              <a:t> line creating data frame and changing units by </a:t>
            </a:r>
            <a:r>
              <a:rPr lang="en"/>
              <a:t>multiplying</a:t>
            </a:r>
            <a:r>
              <a:rPr lang="en"/>
              <a:t> it to by a </a:t>
            </a:r>
            <a:r>
              <a:rPr lang="en"/>
              <a:t>thousand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Acesses it,Sect. it by using .loc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</a:t>
            </a:r>
            <a:r>
              <a:rPr lang="en"/>
              <a:t>cond line is birds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Third line is only dinasours 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9201b1c292_0_22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9201b1c292_0_22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9201b1c292_0_2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9201b1c292_0_2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9201b1c292_0_22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9201b1c292_0_22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Relationship Id="rId4" Type="http://schemas.openxmlformats.org/officeDocument/2006/relationships/image" Target="../media/image6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Brain 2</a:t>
            </a:r>
            <a:endParaRPr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rgbClr val="FFFFFF"/>
                </a:solidFill>
              </a:rPr>
              <a:t>By Stephanie, Ilana, Lin, Nushera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2"/>
          <p:cNvSpPr txBox="1"/>
          <p:nvPr>
            <p:ph type="title"/>
          </p:nvPr>
        </p:nvSpPr>
        <p:spPr>
          <a:xfrm>
            <a:off x="31170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Bar Graph (L)</a:t>
            </a:r>
            <a:endParaRPr/>
          </a:p>
        </p:txBody>
      </p:sp>
      <p:sp>
        <p:nvSpPr>
          <p:cNvPr id="140" name="Google Shape;140;p22"/>
          <p:cNvSpPr txBox="1"/>
          <p:nvPr>
            <p:ph idx="1" type="body"/>
          </p:nvPr>
        </p:nvSpPr>
        <p:spPr>
          <a:xfrm>
            <a:off x="546150" y="2077050"/>
            <a:ext cx="8051700" cy="61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 the code for creating our Bar Graph for cerebrum to whole brain ratio to show which was our brain most </a:t>
            </a:r>
            <a:r>
              <a:rPr lang="en"/>
              <a:t>similar</a:t>
            </a:r>
            <a:r>
              <a:rPr lang="en"/>
              <a:t> to.</a:t>
            </a:r>
            <a:endParaRPr/>
          </a:p>
        </p:txBody>
      </p:sp>
      <p:pic>
        <p:nvPicPr>
          <p:cNvPr id="141" name="Google Shape;141;p22"/>
          <p:cNvPicPr preferRelativeResize="0"/>
          <p:nvPr/>
        </p:nvPicPr>
        <p:blipFill rotWithShape="1">
          <a:blip r:embed="rId3">
            <a:alphaModFix/>
          </a:blip>
          <a:srcRect b="0" l="0" r="3846" t="0"/>
          <a:stretch/>
        </p:blipFill>
        <p:spPr>
          <a:xfrm>
            <a:off x="1119175" y="572700"/>
            <a:ext cx="6905626" cy="141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9163" y="2779875"/>
            <a:ext cx="6905625" cy="142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687850" y="4199101"/>
            <a:ext cx="8051700" cy="8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 the code for creating our Bar Graph for brain to body mass ratio to show which was our brain most similar to.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268925" y="70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Bar Graph Cont. (L)</a:t>
            </a:r>
            <a:endParaRPr/>
          </a:p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311700" y="3475325"/>
            <a:ext cx="42603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This bar graph shows that our cerebrum to whole brain ratio was more </a:t>
            </a:r>
            <a:r>
              <a:rPr lang="en"/>
              <a:t>similar</a:t>
            </a:r>
            <a:r>
              <a:rPr lang="en"/>
              <a:t> to the </a:t>
            </a:r>
            <a:r>
              <a:rPr lang="en"/>
              <a:t>birds</a:t>
            </a:r>
            <a:r>
              <a:rPr lang="en"/>
              <a:t> than the dinosaurs because we have a bigger difference between the dino and our brain than the </a:t>
            </a:r>
            <a:r>
              <a:rPr lang="en"/>
              <a:t>birds</a:t>
            </a:r>
            <a:r>
              <a:rPr lang="en"/>
              <a:t> 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925" y="643450"/>
            <a:ext cx="373380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21325" y="585000"/>
            <a:ext cx="3733800" cy="264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3"/>
          <p:cNvSpPr txBox="1"/>
          <p:nvPr>
            <p:ph idx="1" type="body"/>
          </p:nvPr>
        </p:nvSpPr>
        <p:spPr>
          <a:xfrm>
            <a:off x="4798150" y="3475325"/>
            <a:ext cx="42603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1"/>
                </a:solidFill>
              </a:rPr>
              <a:t>This bar graph shows that our brain to body mass ratio was more similar to the dinosaurs than the birds because we have a bigger difference between the bird and our brain than the dinosaurs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Scientific Conclusions (L)</a:t>
            </a:r>
            <a:endParaRPr/>
          </a:p>
        </p:txBody>
      </p:sp>
      <p:sp>
        <p:nvSpPr>
          <p:cNvPr id="158" name="Google Shape;15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SzPts val="2100"/>
              <a:buChar char="❏"/>
            </a:pPr>
            <a:r>
              <a:rPr lang="en" sz="2100"/>
              <a:t>Visually, brain number two has a few differences from a modern day bird brain and more closely resembles a theropod brain. </a:t>
            </a:r>
            <a:endParaRPr sz="2100"/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SzPts val="2100"/>
              <a:buChar char="❏"/>
            </a:pPr>
            <a:r>
              <a:rPr lang="en" sz="2100"/>
              <a:t>Our code also </a:t>
            </a:r>
            <a:r>
              <a:rPr lang="en" sz="2100"/>
              <a:t>confirmed</a:t>
            </a:r>
            <a:r>
              <a:rPr lang="en" sz="2100"/>
              <a:t> that it’s brain mass to brain volume and cerebrum mass to volume ratios had more similarities with a non-avians than birds. </a:t>
            </a:r>
            <a:endParaRPr sz="2100"/>
          </a:p>
          <a:p>
            <a:pPr indent="-361950" lvl="0" marL="457200" rtl="0" algn="just">
              <a:spcBef>
                <a:spcPts val="0"/>
              </a:spcBef>
              <a:spcAft>
                <a:spcPts val="0"/>
              </a:spcAft>
              <a:buSzPts val="2100"/>
              <a:buChar char="❏"/>
            </a:pPr>
            <a:r>
              <a:rPr lang="en" sz="2100"/>
              <a:t>This is also shown by our graph, so we can conclude that brain number two is a non-avian, not a bird. </a:t>
            </a:r>
            <a:endParaRPr sz="21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5"/>
          <p:cNvSpPr txBox="1"/>
          <p:nvPr>
            <p:ph type="title"/>
          </p:nvPr>
        </p:nvSpPr>
        <p:spPr>
          <a:xfrm>
            <a:off x="311700" y="27882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Zanabar Junior (L/I)</a:t>
            </a:r>
            <a:endParaRPr/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11700" y="1034525"/>
            <a:ext cx="3855300" cy="410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- Zanabar Junior was a non-avian that lived about 70 to 65 million years ago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- It was classified in multiple genus’ including theropoda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- They were carnivores that grew up to three meters long (about ten feet long)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- This species were known to live in terrestrial habitats in modern day Mongolia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- They were named after a Tibetan Buddhist Monk </a:t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- Zanabazar was originally discovered in 1974 by Rinchen Barsbold</a:t>
            </a:r>
            <a:endParaRPr sz="1400">
              <a:solidFill>
                <a:srgbClr val="000000"/>
              </a:solidFill>
            </a:endParaRPr>
          </a:p>
        </p:txBody>
      </p:sp>
      <p:grpSp>
        <p:nvGrpSpPr>
          <p:cNvPr id="165" name="Google Shape;165;p25"/>
          <p:cNvGrpSpPr/>
          <p:nvPr/>
        </p:nvGrpSpPr>
        <p:grpSpPr>
          <a:xfrm>
            <a:off x="4398602" y="266253"/>
            <a:ext cx="3855147" cy="1992168"/>
            <a:chOff x="3390300" y="860450"/>
            <a:chExt cx="4260302" cy="2251801"/>
          </a:xfrm>
        </p:grpSpPr>
        <p:pic>
          <p:nvPicPr>
            <p:cNvPr id="166" name="Google Shape;166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390300" y="860450"/>
              <a:ext cx="4260302" cy="225180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7" name="Google Shape;167;p25"/>
            <p:cNvSpPr txBox="1"/>
            <p:nvPr/>
          </p:nvSpPr>
          <p:spPr>
            <a:xfrm>
              <a:off x="3390300" y="2647175"/>
              <a:ext cx="3475200" cy="385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Average"/>
                  <a:ea typeface="Average"/>
                  <a:cs typeface="Average"/>
                  <a:sym typeface="Average"/>
                </a:rPr>
                <a:t>Zanabar Junior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  <p:grpSp>
        <p:nvGrpSpPr>
          <p:cNvPr id="168" name="Google Shape;168;p25"/>
          <p:cNvGrpSpPr/>
          <p:nvPr/>
        </p:nvGrpSpPr>
        <p:grpSpPr>
          <a:xfrm>
            <a:off x="4397850" y="2364015"/>
            <a:ext cx="3880095" cy="2513223"/>
            <a:chOff x="4686525" y="2751600"/>
            <a:chExt cx="3279600" cy="2178025"/>
          </a:xfrm>
        </p:grpSpPr>
        <p:pic>
          <p:nvPicPr>
            <p:cNvPr id="169" name="Google Shape;169;p2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686525" y="2751600"/>
              <a:ext cx="3279600" cy="217786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25"/>
            <p:cNvSpPr txBox="1"/>
            <p:nvPr/>
          </p:nvSpPr>
          <p:spPr>
            <a:xfrm>
              <a:off x="6488275" y="4461625"/>
              <a:ext cx="1477800" cy="468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Average"/>
                  <a:ea typeface="Average"/>
                  <a:cs typeface="Average"/>
                  <a:sym typeface="Average"/>
                </a:rPr>
                <a:t>Sandhill Crane</a:t>
              </a:r>
              <a:endParaRPr>
                <a:latin typeface="Average"/>
                <a:ea typeface="Average"/>
                <a:cs typeface="Average"/>
                <a:sym typeface="Average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 &amp; Solutions (S)</a:t>
            </a:r>
            <a:endParaRPr/>
          </a:p>
        </p:txBody>
      </p:sp>
      <p:sp>
        <p:nvSpPr>
          <p:cNvPr id="176" name="Google Shape;176;p26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challenge that we had was </a:t>
            </a:r>
            <a:r>
              <a:rPr lang="en"/>
              <a:t>doubting</a:t>
            </a:r>
            <a:r>
              <a:rPr lang="en"/>
              <a:t> </a:t>
            </a:r>
            <a:r>
              <a:rPr lang="en"/>
              <a:t>yourself, we keep saying this is not an avian bird, then changing our minds.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Another challenge we had was creating the most efficient code without having so many errors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Getting incorrect results</a:t>
            </a:r>
            <a:endParaRPr/>
          </a:p>
        </p:txBody>
      </p:sp>
      <p:sp>
        <p:nvSpPr>
          <p:cNvPr id="177" name="Google Shape;177;p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</a:t>
            </a:r>
            <a:r>
              <a:rPr lang="en"/>
              <a:t>solved</a:t>
            </a:r>
            <a:r>
              <a:rPr lang="en"/>
              <a:t> </a:t>
            </a:r>
            <a:r>
              <a:rPr lang="en"/>
              <a:t>this</a:t>
            </a:r>
            <a:r>
              <a:rPr lang="en"/>
              <a:t> by sticking to </a:t>
            </a:r>
            <a:r>
              <a:rPr lang="en"/>
              <a:t>what</a:t>
            </a:r>
            <a:r>
              <a:rPr lang="en"/>
              <a:t> we </a:t>
            </a:r>
            <a:r>
              <a:rPr lang="en"/>
              <a:t>believed</a:t>
            </a:r>
            <a:r>
              <a:rPr lang="en"/>
              <a:t> the most and coding go see if it backed up our </a:t>
            </a:r>
            <a:r>
              <a:rPr lang="en"/>
              <a:t>answers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was solved by going to hafter hours and getting help from Carol and the TA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Creating </a:t>
            </a:r>
            <a:r>
              <a:rPr lang="en"/>
              <a:t>visualizations</a:t>
            </a:r>
            <a:r>
              <a:rPr lang="en"/>
              <a:t> and re looking through the code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(N)</a:t>
            </a:r>
            <a:endParaRPr/>
          </a:p>
        </p:txBody>
      </p:sp>
      <p:sp>
        <p:nvSpPr>
          <p:cNvPr id="183" name="Google Shape;183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If we were to compare the ratios of brain </a:t>
            </a:r>
            <a:r>
              <a:rPr lang="en"/>
              <a:t>measurements</a:t>
            </a:r>
            <a:r>
              <a:rPr lang="en"/>
              <a:t> again, we would….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Include more brain </a:t>
            </a:r>
            <a:r>
              <a:rPr lang="en"/>
              <a:t>measurements</a:t>
            </a:r>
            <a:r>
              <a:rPr lang="en"/>
              <a:t> to increase accuracy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Create more graphs to allow for more in depth </a:t>
            </a:r>
            <a:r>
              <a:rPr lang="en"/>
              <a:t>visualizations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Compare brain </a:t>
            </a:r>
            <a:r>
              <a:rPr lang="en"/>
              <a:t>measurements</a:t>
            </a:r>
            <a:r>
              <a:rPr lang="en"/>
              <a:t>, across multiple avian and non-avian species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➢"/>
            </a:pPr>
            <a:r>
              <a:rPr lang="en"/>
              <a:t>Compare other factors, we could compare their bone density and bone marrow (tissue inside of bone) if the fossils were intact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END</a:t>
            </a:r>
            <a:br>
              <a:rPr lang="en"/>
            </a:br>
            <a:r>
              <a:rPr lang="en" sz="3000"/>
              <a:t>ANY QUESTIONS?</a:t>
            </a:r>
            <a:endParaRPr sz="3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3208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Observations 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0" y="1162750"/>
            <a:ext cx="4352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Doesn’t have as large floccular lobe like most birds (N)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Almost detached part of brain most modern birds lack (L)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Large portion juts out under skull, maybe have a larger more muscular beak (I)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Very long  </a:t>
            </a:r>
            <a:r>
              <a:rPr lang="en">
                <a:solidFill>
                  <a:schemeClr val="dk2"/>
                </a:solidFill>
              </a:rPr>
              <a:t>olfactory</a:t>
            </a:r>
            <a:r>
              <a:rPr lang="en">
                <a:solidFill>
                  <a:schemeClr val="dk2"/>
                </a:solidFill>
              </a:rPr>
              <a:t> bulbs (S)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784825" y="2861750"/>
            <a:ext cx="2432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10800000">
            <a:off x="5111670" y="832150"/>
            <a:ext cx="2905213" cy="2904564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4352400" y="1162747"/>
            <a:ext cx="15402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Big divot in the brain</a:t>
            </a:r>
            <a:endParaRPr/>
          </a:p>
        </p:txBody>
      </p:sp>
      <p:sp>
        <p:nvSpPr>
          <p:cNvPr id="70" name="Google Shape;70;p14"/>
          <p:cNvSpPr txBox="1"/>
          <p:nvPr/>
        </p:nvSpPr>
        <p:spPr>
          <a:xfrm>
            <a:off x="7815926" y="1397044"/>
            <a:ext cx="14013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Long olfactory bulbs</a:t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3801898" y="3314222"/>
            <a:ext cx="1540200" cy="68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/>
              <a:t>Doesn’t have as large floccular lobe </a:t>
            </a:r>
            <a:endParaRPr sz="1200"/>
          </a:p>
        </p:txBody>
      </p:sp>
      <p:sp>
        <p:nvSpPr>
          <p:cNvPr id="72" name="Google Shape;72;p14"/>
          <p:cNvSpPr txBox="1"/>
          <p:nvPr/>
        </p:nvSpPr>
        <p:spPr>
          <a:xfrm>
            <a:off x="5352750" y="3965129"/>
            <a:ext cx="1817700" cy="5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almost detached part of brain</a:t>
            </a:r>
            <a:endParaRPr/>
          </a:p>
        </p:txBody>
      </p:sp>
      <p:sp>
        <p:nvSpPr>
          <p:cNvPr id="73" name="Google Shape;73;p14"/>
          <p:cNvSpPr txBox="1"/>
          <p:nvPr/>
        </p:nvSpPr>
        <p:spPr>
          <a:xfrm>
            <a:off x="5801833" y="513487"/>
            <a:ext cx="2793000" cy="51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Large portion juts out under skill, maybe have a larger more muscular beak </a:t>
            </a:r>
            <a:endParaRPr/>
          </a:p>
        </p:txBody>
      </p:sp>
      <p:sp>
        <p:nvSpPr>
          <p:cNvPr id="74" name="Google Shape;74;p14"/>
          <p:cNvSpPr/>
          <p:nvPr/>
        </p:nvSpPr>
        <p:spPr>
          <a:xfrm>
            <a:off x="5165025" y="1624825"/>
            <a:ext cx="408900" cy="365850"/>
          </a:xfrm>
          <a:custGeom>
            <a:rect b="b" l="l" r="r" t="t"/>
            <a:pathLst>
              <a:path extrusionOk="0" h="14634" w="16356">
                <a:moveTo>
                  <a:pt x="0" y="0"/>
                </a:moveTo>
                <a:cubicBezTo>
                  <a:pt x="3139" y="2511"/>
                  <a:pt x="6684" y="4475"/>
                  <a:pt x="9899" y="6887"/>
                </a:cubicBezTo>
                <a:cubicBezTo>
                  <a:pt x="12588" y="8905"/>
                  <a:pt x="13349" y="13132"/>
                  <a:pt x="16356" y="14634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" name="Google Shape;75;p14"/>
          <p:cNvSpPr/>
          <p:nvPr/>
        </p:nvSpPr>
        <p:spPr>
          <a:xfrm>
            <a:off x="7274075" y="1215925"/>
            <a:ext cx="21525" cy="312050"/>
          </a:xfrm>
          <a:custGeom>
            <a:rect b="b" l="l" r="r" t="t"/>
            <a:pathLst>
              <a:path extrusionOk="0" h="12482" w="861">
                <a:moveTo>
                  <a:pt x="861" y="0"/>
                </a:moveTo>
                <a:cubicBezTo>
                  <a:pt x="861" y="4171"/>
                  <a:pt x="0" y="8311"/>
                  <a:pt x="0" y="12482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6" name="Google Shape;76;p14"/>
          <p:cNvSpPr/>
          <p:nvPr/>
        </p:nvSpPr>
        <p:spPr>
          <a:xfrm>
            <a:off x="6056188" y="2671950"/>
            <a:ext cx="440475" cy="643500"/>
          </a:xfrm>
          <a:custGeom>
            <a:rect b="b" l="l" r="r" t="t"/>
            <a:pathLst>
              <a:path extrusionOk="0" h="25740" w="17619">
                <a:moveTo>
                  <a:pt x="12560" y="296"/>
                </a:moveTo>
                <a:cubicBezTo>
                  <a:pt x="9069" y="296"/>
                  <a:pt x="4164" y="-888"/>
                  <a:pt x="2230" y="2018"/>
                </a:cubicBezTo>
                <a:cubicBezTo>
                  <a:pt x="-2185" y="8651"/>
                  <a:pt x="696" y="21700"/>
                  <a:pt x="7825" y="25260"/>
                </a:cubicBezTo>
                <a:cubicBezTo>
                  <a:pt x="11172" y="26932"/>
                  <a:pt x="16561" y="22904"/>
                  <a:pt x="17294" y="19235"/>
                </a:cubicBezTo>
                <a:cubicBezTo>
                  <a:pt x="18591" y="12743"/>
                  <a:pt x="13317" y="4976"/>
                  <a:pt x="7395" y="2018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7" name="Google Shape;77;p14"/>
          <p:cNvSpPr/>
          <p:nvPr/>
        </p:nvSpPr>
        <p:spPr>
          <a:xfrm>
            <a:off x="6273350" y="3314225"/>
            <a:ext cx="53800" cy="484225"/>
          </a:xfrm>
          <a:custGeom>
            <a:rect b="b" l="l" r="r" t="t"/>
            <a:pathLst>
              <a:path extrusionOk="0" h="19369" w="2152">
                <a:moveTo>
                  <a:pt x="2152" y="0"/>
                </a:moveTo>
                <a:cubicBezTo>
                  <a:pt x="2152" y="6496"/>
                  <a:pt x="0" y="12873"/>
                  <a:pt x="0" y="19369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8" name="Google Shape;78;p14"/>
          <p:cNvSpPr/>
          <p:nvPr/>
        </p:nvSpPr>
        <p:spPr>
          <a:xfrm>
            <a:off x="7639925" y="1829275"/>
            <a:ext cx="417025" cy="368275"/>
          </a:xfrm>
          <a:custGeom>
            <a:rect b="b" l="l" r="r" t="t"/>
            <a:pathLst>
              <a:path extrusionOk="0" h="14731" w="16681">
                <a:moveTo>
                  <a:pt x="0" y="0"/>
                </a:moveTo>
                <a:cubicBezTo>
                  <a:pt x="1664" y="4992"/>
                  <a:pt x="1782" y="12929"/>
                  <a:pt x="6887" y="14204"/>
                </a:cubicBezTo>
                <a:cubicBezTo>
                  <a:pt x="10027" y="14988"/>
                  <a:pt x="14560" y="14745"/>
                  <a:pt x="16356" y="12052"/>
                </a:cubicBezTo>
                <a:cubicBezTo>
                  <a:pt x="17354" y="10556"/>
                  <a:pt x="15571" y="7317"/>
                  <a:pt x="13773" y="7317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9" name="Google Shape;79;p14"/>
          <p:cNvSpPr/>
          <p:nvPr/>
        </p:nvSpPr>
        <p:spPr>
          <a:xfrm>
            <a:off x="4992850" y="3152825"/>
            <a:ext cx="258250" cy="193675"/>
          </a:xfrm>
          <a:custGeom>
            <a:rect b="b" l="l" r="r" t="t"/>
            <a:pathLst>
              <a:path extrusionOk="0" h="7747" w="10330">
                <a:moveTo>
                  <a:pt x="0" y="7747"/>
                </a:moveTo>
                <a:cubicBezTo>
                  <a:pt x="3850" y="5822"/>
                  <a:pt x="6479" y="1923"/>
                  <a:pt x="10330" y="0"/>
                </a:cubicBezTo>
              </a:path>
            </a:pathLst>
          </a:cu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 what it is (s)</a:t>
            </a:r>
            <a:endParaRPr/>
          </a:p>
        </p:txBody>
      </p:sp>
      <p:sp>
        <p:nvSpPr>
          <p:cNvPr id="85" name="Google Shape;85;p15"/>
          <p:cNvSpPr txBox="1"/>
          <p:nvPr>
            <p:ph idx="1" type="body"/>
          </p:nvPr>
        </p:nvSpPr>
        <p:spPr>
          <a:xfrm>
            <a:off x="311700" y="11930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We </a:t>
            </a:r>
            <a:r>
              <a:rPr lang="en">
                <a:solidFill>
                  <a:schemeClr val="dk2"/>
                </a:solidFill>
              </a:rPr>
              <a:t>predict</a:t>
            </a:r>
            <a:r>
              <a:rPr lang="en">
                <a:solidFill>
                  <a:schemeClr val="dk2"/>
                </a:solidFill>
              </a:rPr>
              <a:t> that our brain is Non Avian </a:t>
            </a:r>
            <a:r>
              <a:rPr lang="en">
                <a:solidFill>
                  <a:schemeClr val="dk2"/>
                </a:solidFill>
              </a:rPr>
              <a:t>Dinosaur because: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Has a long olfactory bulb compared to bird short one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Looks more similar to the avian brains than bird brain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Cerebellum doesn't look as big as birds brain cerebellum do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Can’t identify were our optic lobe is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What we see to be the puerperium is way too big to be a bird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Prediction</a:t>
            </a:r>
            <a:r>
              <a:rPr lang="en"/>
              <a:t> on how </a:t>
            </a:r>
            <a:r>
              <a:rPr lang="en"/>
              <a:t>smart</a:t>
            </a:r>
            <a:r>
              <a:rPr lang="en"/>
              <a:t> it is (L)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This non-avian smart, but not quite as smart as avians as it…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Has a similar brain structure with modern day birds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Survived through the mass extinction through adaptation and evolution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Brains are generally smaller than modern day birds, and changes between allowed for the modern day birds increase in intelligence </a:t>
            </a:r>
            <a:endParaRPr>
              <a:solidFill>
                <a:schemeClr val="dk2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-"/>
            </a:pPr>
            <a:r>
              <a:rPr lang="en">
                <a:solidFill>
                  <a:schemeClr val="dk2"/>
                </a:solidFill>
              </a:rPr>
              <a:t>Many different types of non-avians adapted to live in different </a:t>
            </a:r>
            <a:r>
              <a:rPr lang="en">
                <a:solidFill>
                  <a:schemeClr val="dk2"/>
                </a:solidFill>
              </a:rPr>
              <a:t>environments</a:t>
            </a:r>
            <a:r>
              <a:rPr lang="en">
                <a:solidFill>
                  <a:schemeClr val="dk2"/>
                </a:solidFill>
              </a:rPr>
              <a:t> </a:t>
            </a:r>
            <a:endParaRPr>
              <a:solidFill>
                <a:schemeClr val="dk2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268925" y="814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 (N)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311700" y="585725"/>
            <a:ext cx="8520600" cy="467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Our goal was to decide whether this mysterious brain is a bird brain or a non-avian dinosaur brain. 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We also made predictions on how smart our animal is and used coding to prove that.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Create function to help find what kind of brain we have 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300"/>
              <a:t>Why Code? (I)</a:t>
            </a:r>
            <a:endParaRPr sz="2300"/>
          </a:p>
          <a:p>
            <a:pPr indent="-374650" lvl="0" marL="457200" rtl="0" algn="l">
              <a:spcBef>
                <a:spcPts val="160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Help </a:t>
            </a:r>
            <a:r>
              <a:rPr lang="en" sz="2300"/>
              <a:t>create</a:t>
            </a:r>
            <a:r>
              <a:rPr lang="en" sz="2300"/>
              <a:t> </a:t>
            </a:r>
            <a:r>
              <a:rPr lang="en" sz="2300"/>
              <a:t>visualization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Can do </a:t>
            </a:r>
            <a:r>
              <a:rPr lang="en" sz="2300"/>
              <a:t>multiple</a:t>
            </a:r>
            <a:r>
              <a:rPr lang="en" sz="2300"/>
              <a:t> things at once</a:t>
            </a:r>
            <a:r>
              <a:rPr lang="en" sz="2300"/>
              <a:t> 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Has </a:t>
            </a:r>
            <a:r>
              <a:rPr lang="en" sz="2300"/>
              <a:t>libraries</a:t>
            </a:r>
            <a:r>
              <a:rPr lang="en" sz="2300"/>
              <a:t>  that help filter and show our data</a:t>
            </a:r>
            <a:endParaRPr sz="23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-"/>
            </a:pPr>
            <a:r>
              <a:rPr lang="en" sz="2300"/>
              <a:t>Can repeatedly use code for different data</a:t>
            </a:r>
            <a:endParaRPr sz="23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/>
          <p:nvPr>
            <p:ph type="title"/>
          </p:nvPr>
        </p:nvSpPr>
        <p:spPr>
          <a:xfrm>
            <a:off x="22615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Importing &amp; Creating DF (I)</a:t>
            </a:r>
            <a:endParaRPr/>
          </a:p>
        </p:txBody>
      </p:sp>
      <p:pic>
        <p:nvPicPr>
          <p:cNvPr id="103" name="Google Shape;103;p18"/>
          <p:cNvPicPr preferRelativeResize="0"/>
          <p:nvPr/>
        </p:nvPicPr>
        <p:blipFill rotWithShape="1">
          <a:blip r:embed="rId3">
            <a:alphaModFix/>
          </a:blip>
          <a:srcRect b="76712" l="0" r="0" t="0"/>
          <a:stretch/>
        </p:blipFill>
        <p:spPr>
          <a:xfrm>
            <a:off x="107613" y="608375"/>
            <a:ext cx="8928774" cy="1152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241649"/>
            <a:ext cx="8839201" cy="7942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28875" y="3718919"/>
            <a:ext cx="4086225" cy="7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/>
          <p:nvPr/>
        </p:nvSpPr>
        <p:spPr>
          <a:xfrm>
            <a:off x="503250" y="1796475"/>
            <a:ext cx="8137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Importing google drive to 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access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our csv file and Brain data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7" name="Google Shape;107;p18"/>
          <p:cNvSpPr txBox="1"/>
          <p:nvPr/>
        </p:nvSpPr>
        <p:spPr>
          <a:xfrm>
            <a:off x="503250" y="3211725"/>
            <a:ext cx="8137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Importing 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libraries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to help filter, calculate and show our Data and created a data frame for our data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08" name="Google Shape;108;p18"/>
          <p:cNvSpPr txBox="1"/>
          <p:nvPr/>
        </p:nvSpPr>
        <p:spPr>
          <a:xfrm>
            <a:off x="503250" y="4550050"/>
            <a:ext cx="8137500" cy="4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verage"/>
                <a:ea typeface="Average"/>
                <a:cs typeface="Average"/>
                <a:sym typeface="Average"/>
              </a:rPr>
              <a:t>Creating DF so it 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easier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to call 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specific</a:t>
            </a:r>
            <a:r>
              <a:rPr lang="en">
                <a:latin typeface="Average"/>
                <a:ea typeface="Average"/>
                <a:cs typeface="Average"/>
                <a:sym typeface="Average"/>
              </a:rPr>
              <a:t> data</a:t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type="title"/>
          </p:nvPr>
        </p:nvSpPr>
        <p:spPr>
          <a:xfrm>
            <a:off x="311700" y="600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Ratios (N)</a:t>
            </a:r>
            <a:endParaRPr/>
          </a:p>
        </p:txBody>
      </p:sp>
      <p:pic>
        <p:nvPicPr>
          <p:cNvPr id="114" name="Google Shape;11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4700" y="796450"/>
            <a:ext cx="3409950" cy="115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9"/>
          <p:cNvPicPr preferRelativeResize="0"/>
          <p:nvPr/>
        </p:nvPicPr>
        <p:blipFill rotWithShape="1">
          <a:blip r:embed="rId4">
            <a:alphaModFix/>
          </a:blip>
          <a:srcRect b="14726" l="0" r="0" t="0"/>
          <a:stretch/>
        </p:blipFill>
        <p:spPr>
          <a:xfrm>
            <a:off x="5003750" y="2207000"/>
            <a:ext cx="3371850" cy="120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33688" y="3574238"/>
            <a:ext cx="5019675" cy="143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9"/>
          <p:cNvSpPr txBox="1"/>
          <p:nvPr/>
        </p:nvSpPr>
        <p:spPr>
          <a:xfrm>
            <a:off x="311700" y="771675"/>
            <a:ext cx="35166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This is a function we used to help find the brain to body mass ratio of either the dinosaur data or bird data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8" name="Google Shape;118;p19"/>
          <p:cNvSpPr txBox="1"/>
          <p:nvPr/>
        </p:nvSpPr>
        <p:spPr>
          <a:xfrm>
            <a:off x="311700" y="2206975"/>
            <a:ext cx="35166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This is a function we used to help find the Cerebrum to brain ratio of either the dinosaur data or bird data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119" name="Google Shape;119;p19"/>
          <p:cNvSpPr txBox="1"/>
          <p:nvPr/>
        </p:nvSpPr>
        <p:spPr>
          <a:xfrm>
            <a:off x="311700" y="3642325"/>
            <a:ext cx="3516600" cy="12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verage"/>
                <a:ea typeface="Average"/>
                <a:cs typeface="Average"/>
                <a:sym typeface="Average"/>
              </a:rPr>
              <a:t>This cell was used when we wanted to find the brain to body mass ratio and the cerebrum to brain ratio of the brain we were given</a:t>
            </a:r>
            <a:endParaRPr sz="1800"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Creating V</a:t>
            </a:r>
            <a:r>
              <a:rPr lang="en"/>
              <a:t>ariables (S)</a:t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2814475" y="1017725"/>
            <a:ext cx="57777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500"/>
              <a:t>We created variables for our ratios to make it </a:t>
            </a:r>
            <a:r>
              <a:rPr lang="en" sz="2500"/>
              <a:t>easier</a:t>
            </a:r>
            <a:r>
              <a:rPr lang="en" sz="2500"/>
              <a:t> to code our function and create our graphs </a:t>
            </a:r>
            <a:endParaRPr sz="2500"/>
          </a:p>
        </p:txBody>
      </p:sp>
      <p:pic>
        <p:nvPicPr>
          <p:cNvPr id="126" name="Google Shape;12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0"/>
            <a:ext cx="248954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1"/>
          <p:cNvSpPr txBox="1"/>
          <p:nvPr>
            <p:ph type="title"/>
          </p:nvPr>
        </p:nvSpPr>
        <p:spPr>
          <a:xfrm>
            <a:off x="311700" y="-602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Checking if Brain 2 was a Bird or </a:t>
            </a:r>
            <a:r>
              <a:rPr lang="en"/>
              <a:t>Dinosaur (S)</a:t>
            </a:r>
            <a:endParaRPr/>
          </a:p>
        </p:txBody>
      </p:sp>
      <p:pic>
        <p:nvPicPr>
          <p:cNvPr id="132" name="Google Shape;132;p21"/>
          <p:cNvPicPr preferRelativeResize="0"/>
          <p:nvPr/>
        </p:nvPicPr>
        <p:blipFill rotWithShape="1">
          <a:blip r:embed="rId3">
            <a:alphaModFix/>
          </a:blip>
          <a:srcRect b="4104" l="0" r="0" t="0"/>
          <a:stretch/>
        </p:blipFill>
        <p:spPr>
          <a:xfrm>
            <a:off x="523975" y="400300"/>
            <a:ext cx="8308325" cy="30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1"/>
          <p:cNvPicPr preferRelativeResize="0"/>
          <p:nvPr/>
        </p:nvPicPr>
        <p:blipFill rotWithShape="1">
          <a:blip r:embed="rId4">
            <a:alphaModFix/>
          </a:blip>
          <a:srcRect b="8098" l="0" r="0" t="8927"/>
          <a:stretch/>
        </p:blipFill>
        <p:spPr>
          <a:xfrm>
            <a:off x="1055237" y="3443250"/>
            <a:ext cx="7461266" cy="82397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1"/>
          <p:cNvSpPr txBox="1"/>
          <p:nvPr>
            <p:ph idx="1" type="body"/>
          </p:nvPr>
        </p:nvSpPr>
        <p:spPr>
          <a:xfrm>
            <a:off x="236850" y="4096125"/>
            <a:ext cx="8520600" cy="87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>
                <a:solidFill>
                  <a:srgbClr val="000000"/>
                </a:solidFill>
              </a:rPr>
              <a:t>created our function and put our parameters in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>
                <a:solidFill>
                  <a:srgbClr val="000000"/>
                </a:solidFill>
              </a:rPr>
              <a:t>assigned variables that found the absolute difference between ratios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>
                <a:solidFill>
                  <a:srgbClr val="000000"/>
                </a:solidFill>
              </a:rPr>
              <a:t>used if statements to create our predictions using the difference in ratios 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-"/>
            </a:pPr>
            <a:r>
              <a:rPr lang="en" sz="1400">
                <a:solidFill>
                  <a:srgbClr val="000000"/>
                </a:solidFill>
              </a:rPr>
              <a:t>returned our predictions to complete our function</a:t>
            </a:r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00131F"/>
      </a:dk1>
      <a:lt1>
        <a:srgbClr val="9FB69C"/>
      </a:lt1>
      <a:dk2>
        <a:srgbClr val="00131F"/>
      </a:dk2>
      <a:lt2>
        <a:srgbClr val="00131F"/>
      </a:lt2>
      <a:accent1>
        <a:srgbClr val="616161"/>
      </a:accent1>
      <a:accent2>
        <a:srgbClr val="78909C"/>
      </a:accent2>
      <a:accent3>
        <a:srgbClr val="00131F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